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1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Rg st="2" end="12"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1A93"/>
    <a:srgbClr val="381165"/>
    <a:srgbClr val="C5BD97"/>
    <a:srgbClr val="9DDBEA"/>
    <a:srgbClr val="000000"/>
    <a:srgbClr val="FFF2CC"/>
    <a:srgbClr val="D5FC79"/>
    <a:srgbClr val="FF0000"/>
    <a:srgbClr val="8CCCF0"/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7448"/>
    <p:restoredTop sz="92376"/>
  </p:normalViewPr>
  <p:slideViewPr>
    <p:cSldViewPr snapToGrid="0" snapToObjects="1">
      <p:cViewPr>
        <p:scale>
          <a:sx n="100" d="100"/>
          <a:sy n="100" d="100"/>
        </p:scale>
        <p:origin x="248" y="5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205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2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Fira Sans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Fira Sans Regular" charset="0"/>
              </a:defRPr>
            </a:lvl1pPr>
          </a:lstStyle>
          <a:p>
            <a:fld id="{AD341C29-C619-5F45-B3CF-8A52267A4B83}" type="datetimeFigureOut">
              <a:rPr lang="en-US" smtClean="0"/>
              <a:pPr/>
              <a:t>10/31/17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Fira Sans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Fira Sans Regular" charset="0"/>
              </a:defRPr>
            </a:lvl1pPr>
          </a:lstStyle>
          <a:p>
            <a:fld id="{29CD85BE-67A7-E846-9F07-FD295964C2F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687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Fira Sans Regular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Fira Sans Regular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Fira Sans Regular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Fira Sans Regular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Fira Sans Regular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368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879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23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790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093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4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895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395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657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6275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3510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CD85BE-67A7-E846-9F07-FD295964C2F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47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3811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22362"/>
            <a:ext cx="4333875" cy="4135437"/>
          </a:xfrm>
        </p:spPr>
        <p:txBody>
          <a:bodyPr anchor="ctr"/>
          <a:lstStyle>
            <a:lvl1pPr algn="r">
              <a:defRPr sz="6000" b="1" i="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2914649"/>
            <a:ext cx="2743200" cy="3186113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A5EF1-D863-4B4B-A1D7-DE30D1B5DEF5}" type="datetime3">
              <a:rPr lang="en-US" smtClean="0"/>
              <a:t>31 October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9B05-39F8-4941-A3FC-020097ED1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solidFill>
                  <a:schemeClr val="tx2"/>
                </a:solidFill>
                <a:latin typeface="Fira Sans Medium" charset="0"/>
                <a:ea typeface="Fira Sans Medium" charset="0"/>
                <a:cs typeface="Fira Sans Medium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E3CDD-4205-CC4E-AF9E-8863396A09F6}" type="datetime3">
              <a:rPr lang="en-US" smtClean="0"/>
              <a:t>31 October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9B05-39F8-4941-A3FC-020097ED1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3811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2CC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9B05-39F8-4941-A3FC-020097ED132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rgbClr val="FFF2CC"/>
                </a:solidFill>
              </a:defRPr>
            </a:lvl1pPr>
            <a:lvl2pPr>
              <a:defRPr>
                <a:solidFill>
                  <a:srgbClr val="FFF2CC"/>
                </a:solidFill>
              </a:defRPr>
            </a:lvl2pPr>
            <a:lvl3pPr>
              <a:defRPr>
                <a:solidFill>
                  <a:srgbClr val="FFF2CC"/>
                </a:solidFill>
              </a:defRPr>
            </a:lvl3pPr>
            <a:lvl4pPr>
              <a:defRPr>
                <a:solidFill>
                  <a:srgbClr val="FFF2CC"/>
                </a:solidFill>
              </a:defRPr>
            </a:lvl4pPr>
            <a:lvl5pPr>
              <a:defRPr>
                <a:solidFill>
                  <a:srgbClr val="FFF2CC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1648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3811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2CC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9B05-39F8-4941-A3FC-020097ED13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97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6DD30-775E-4143-8BB8-35AB3BB74A13}" type="datetime3">
              <a:rPr lang="en-US" smtClean="0"/>
              <a:t>31 October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9B05-39F8-4941-A3FC-020097ED1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solidFill>
            <a:srgbClr val="7030A0"/>
          </a:solidFill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solidFill>
            <a:srgbClr val="002060"/>
          </a:solidFill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F6A7B-B6E0-CC49-B981-8A807EAFDDA7}" type="datetime3">
              <a:rPr lang="en-US" smtClean="0"/>
              <a:t>31 October 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9B05-39F8-4941-A3FC-020097ED1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3286-8A51-814F-A038-20141DE177A8}" type="datetime3">
              <a:rPr lang="en-US" smtClean="0"/>
              <a:t>31 October 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9B05-39F8-4941-A3FC-020097ED1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rgbClr val="3811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66139"/>
            <a:ext cx="10515600" cy="1325563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9B05-39F8-4941-A3FC-020097ED132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31D19-118E-4247-BA25-45B95BE85AD7}" type="datetime3">
              <a:rPr lang="en-US" smtClean="0"/>
              <a:t>31 October 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9B05-39F8-4941-A3FC-020097ED1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fld id="{0C859B05-39F8-4941-A3FC-020097ED13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94" r:id="rId3"/>
    <p:sldLayoutId id="2147483693" r:id="rId4"/>
    <p:sldLayoutId id="2147483652" r:id="rId5"/>
    <p:sldLayoutId id="2147483653" r:id="rId6"/>
    <p:sldLayoutId id="2147483654" r:id="rId7"/>
    <p:sldLayoutId id="2147483656" r:id="rId8"/>
    <p:sldLayoutId id="2147483655" r:id="rId9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Fira Sans" charset="0"/>
          <a:ea typeface="Fira Sans" charset="0"/>
          <a:cs typeface="Fira Sans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b="0" i="0" kern="1200">
          <a:solidFill>
            <a:schemeClr val="tx1"/>
          </a:solidFill>
          <a:latin typeface="Fira Sans" charset="0"/>
          <a:ea typeface="Fira Sans" charset="0"/>
          <a:cs typeface="Fira Sans" charset="0"/>
        </a:defRPr>
      </a:lvl1pPr>
      <a:lvl2pPr marL="320040" indent="-228600" algn="l" defTabSz="914400" rtl="0" eaLnBrk="1" latinLnBrk="0" hangingPunct="1">
        <a:lnSpc>
          <a:spcPct val="90000"/>
        </a:lnSpc>
        <a:spcBef>
          <a:spcPts val="500"/>
        </a:spcBef>
        <a:buFont typeface="Helvetica" charset="0"/>
        <a:buChar char="−"/>
        <a:defRPr sz="2400" b="0" i="0" kern="1200">
          <a:solidFill>
            <a:schemeClr val="tx1"/>
          </a:solidFill>
          <a:latin typeface="Fira Sans" charset="0"/>
          <a:ea typeface="Fira Sans" charset="0"/>
          <a:cs typeface="Fira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rgbClr val="FF0000"/>
          </a:solidFill>
          <a:latin typeface="Fira Sans" charset="0"/>
          <a:ea typeface="Fira Sans" charset="0"/>
          <a:cs typeface="Fira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rgbClr val="FF0000"/>
          </a:solidFill>
          <a:latin typeface="Fira Sans" charset="0"/>
          <a:ea typeface="Fira Sans" charset="0"/>
          <a:cs typeface="Fira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rgbClr val="FF0000"/>
          </a:solidFill>
          <a:latin typeface="Fira Sans" charset="0"/>
          <a:ea typeface="Fira Sans" charset="0"/>
          <a:cs typeface="Fira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19"/>
          <a:stretch/>
        </p:blipFill>
        <p:spPr>
          <a:xfrm>
            <a:off x="0" y="26240"/>
            <a:ext cx="12192000" cy="68090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4754" y="1727201"/>
            <a:ext cx="11762492" cy="2292350"/>
          </a:xfrm>
          <a:solidFill>
            <a:srgbClr val="000000">
              <a:alpha val="81000"/>
            </a:srgbClr>
          </a:solidFill>
        </p:spPr>
        <p:txBody>
          <a:bodyPr>
            <a:noAutofit/>
          </a:bodyPr>
          <a:lstStyle/>
          <a:p>
            <a:pPr algn="ctr"/>
            <a:r>
              <a:rPr lang="en-US" sz="6600" b="0" i="1" smtClean="0"/>
              <a:t>ACM CCS 2017</a:t>
            </a:r>
            <a:br>
              <a:rPr lang="en-US" sz="6600" b="0" i="1" smtClean="0"/>
            </a:br>
            <a:r>
              <a:rPr lang="en-US" sz="6600" b="0" i="1" smtClean="0"/>
              <a:t>Banquet</a:t>
            </a:r>
            <a:endParaRPr lang="en-US" sz="6600" b="0" i="1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3850" y="4019550"/>
            <a:ext cx="6590297" cy="2247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bg1"/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pPr>
              <a:lnSpc>
                <a:spcPct val="100000"/>
              </a:lnSpc>
            </a:pP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Fira Sans Book" charset="0"/>
              <a:ea typeface="Fira Sans Book" charset="0"/>
              <a:cs typeface="Fira Sans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0000">
        <p:circle/>
      </p:transition>
    </mc:Choice>
    <mc:Fallback>
      <p:transition spd="slow" advClick="0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23850" y="4019550"/>
            <a:ext cx="6590297" cy="2247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bg1"/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pPr>
              <a:lnSpc>
                <a:spcPct val="100000"/>
              </a:lnSpc>
            </a:pP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Fira Sans Book" charset="0"/>
              <a:ea typeface="Fira Sans Book" charset="0"/>
              <a:cs typeface="Fira Sans Book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1344210"/>
            <a:ext cx="12192000" cy="25096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6600" i="1" dirty="0">
                <a:solidFill>
                  <a:schemeClr val="tx1"/>
                </a:solidFill>
              </a:rPr>
              <a:t>Nonmalleable Information </a:t>
            </a:r>
            <a:endParaRPr lang="en-US" sz="6600" i="1" dirty="0" smtClean="0">
              <a:solidFill>
                <a:schemeClr val="tx1"/>
              </a:solidFill>
            </a:endParaRPr>
          </a:p>
          <a:p>
            <a:pPr algn="ctr"/>
            <a:r>
              <a:rPr lang="en-US" sz="6600" i="1" dirty="0" smtClean="0">
                <a:solidFill>
                  <a:schemeClr val="tx1"/>
                </a:solidFill>
              </a:rPr>
              <a:t>Flow </a:t>
            </a:r>
            <a:r>
              <a:rPr lang="en-US" sz="6600" i="1" dirty="0">
                <a:solidFill>
                  <a:schemeClr val="tx1"/>
                </a:solidFill>
              </a:rPr>
              <a:t>Control</a:t>
            </a:r>
            <a:endParaRPr lang="en-US" sz="6600" i="1" dirty="0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096070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/>
              <a:t>Ethan </a:t>
            </a:r>
            <a:r>
              <a:rPr lang="en-US" sz="4400" dirty="0" err="1"/>
              <a:t>Cecchetti</a:t>
            </a:r>
            <a:r>
              <a:rPr lang="en-US" sz="4400" dirty="0"/>
              <a:t>, Andrew Myers, Owen </a:t>
            </a:r>
            <a:r>
              <a:rPr lang="en-US" sz="4400" dirty="0" smtClean="0"/>
              <a:t>Arden</a:t>
            </a:r>
            <a:endParaRPr lang="en-US" sz="4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12192000" cy="1183440"/>
          </a:xfrm>
          <a:prstGeom prst="rect">
            <a:avLst/>
          </a:prstGeom>
          <a:solidFill>
            <a:srgbClr val="521A93"/>
          </a:solidFill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b="0" i="1" smtClean="0"/>
              <a:t>Paper Award Finalist</a:t>
            </a:r>
            <a:endParaRPr lang="en-US" sz="5400" b="0" i="1" dirty="0"/>
          </a:p>
        </p:txBody>
      </p:sp>
    </p:spTree>
    <p:extLst>
      <p:ext uri="{BB962C8B-B14F-4D97-AF65-F5344CB8AC3E}">
        <p14:creationId xmlns:p14="http://schemas.microsoft.com/office/powerpoint/2010/main" val="1872035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0000">
        <p:circle/>
      </p:transition>
    </mc:Choice>
    <mc:Fallback>
      <p:transition spd="slow" advClick="0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23850" y="4019550"/>
            <a:ext cx="6590297" cy="2247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bg1"/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pPr>
              <a:lnSpc>
                <a:spcPct val="100000"/>
              </a:lnSpc>
            </a:pP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Fira Sans Book" charset="0"/>
              <a:ea typeface="Fira Sans Book" charset="0"/>
              <a:cs typeface="Fira Sans Book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1395010"/>
            <a:ext cx="12192000" cy="25096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6600" i="1" dirty="0">
                <a:solidFill>
                  <a:schemeClr val="tx1"/>
                </a:solidFill>
              </a:rPr>
              <a:t>A Formal Foundation for </a:t>
            </a:r>
            <a:endParaRPr lang="en-US" sz="6600" i="1" dirty="0" smtClean="0">
              <a:solidFill>
                <a:schemeClr val="tx1"/>
              </a:solidFill>
            </a:endParaRPr>
          </a:p>
          <a:p>
            <a:pPr algn="ctr"/>
            <a:r>
              <a:rPr lang="en-US" sz="6600" i="1" dirty="0" smtClean="0">
                <a:solidFill>
                  <a:schemeClr val="tx1"/>
                </a:solidFill>
              </a:rPr>
              <a:t>Secure </a:t>
            </a:r>
            <a:r>
              <a:rPr lang="en-US" sz="6600" i="1" dirty="0">
                <a:solidFill>
                  <a:schemeClr val="tx1"/>
                </a:solidFill>
              </a:rPr>
              <a:t>Remote Execution </a:t>
            </a:r>
            <a:endParaRPr lang="en-US" sz="6600" i="1" dirty="0" smtClean="0">
              <a:solidFill>
                <a:schemeClr val="tx1"/>
              </a:solidFill>
            </a:endParaRPr>
          </a:p>
          <a:p>
            <a:pPr algn="ctr"/>
            <a:r>
              <a:rPr lang="en-US" sz="6600" i="1" dirty="0" smtClean="0">
                <a:solidFill>
                  <a:schemeClr val="tx1"/>
                </a:solidFill>
              </a:rPr>
              <a:t>of </a:t>
            </a:r>
            <a:r>
              <a:rPr lang="en-US" sz="6600" i="1" dirty="0">
                <a:solidFill>
                  <a:schemeClr val="tx1"/>
                </a:solidFill>
              </a:rPr>
              <a:t>Enclaves</a:t>
            </a:r>
            <a:endParaRPr lang="en-US" sz="6600" i="1" dirty="0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46870"/>
            <a:ext cx="12192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 err="1"/>
              <a:t>Pramod</a:t>
            </a:r>
            <a:r>
              <a:rPr lang="en-US" sz="4400" dirty="0"/>
              <a:t> </a:t>
            </a:r>
            <a:r>
              <a:rPr lang="en-US" sz="4400" dirty="0" err="1"/>
              <a:t>Subramanyan</a:t>
            </a:r>
            <a:r>
              <a:rPr lang="en-US" sz="4400" dirty="0"/>
              <a:t>, </a:t>
            </a:r>
            <a:r>
              <a:rPr lang="en-US" sz="4400" dirty="0" err="1"/>
              <a:t>Rohit</a:t>
            </a:r>
            <a:r>
              <a:rPr lang="en-US" sz="4400" dirty="0"/>
              <a:t> Sinha, Ilia </a:t>
            </a:r>
            <a:r>
              <a:rPr lang="en-US" sz="4400" dirty="0" err="1"/>
              <a:t>Lebedev</a:t>
            </a:r>
            <a:r>
              <a:rPr lang="en-US" sz="4400" dirty="0"/>
              <a:t>, Srinivas </a:t>
            </a:r>
            <a:r>
              <a:rPr lang="en-US" sz="4400" dirty="0" err="1"/>
              <a:t>Devadas</a:t>
            </a:r>
            <a:r>
              <a:rPr lang="en-US" sz="4400" dirty="0"/>
              <a:t>, </a:t>
            </a:r>
            <a:r>
              <a:rPr lang="en-US" sz="4400" dirty="0" err="1"/>
              <a:t>Sanjit</a:t>
            </a:r>
            <a:r>
              <a:rPr lang="en-US" sz="4400" dirty="0"/>
              <a:t> </a:t>
            </a:r>
            <a:r>
              <a:rPr lang="en-US" sz="4400" dirty="0" err="1" smtClean="0"/>
              <a:t>Seshia</a:t>
            </a:r>
            <a:endParaRPr lang="en-US" sz="4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12192000" cy="1183440"/>
          </a:xfrm>
          <a:prstGeom prst="rect">
            <a:avLst/>
          </a:prstGeom>
          <a:solidFill>
            <a:srgbClr val="521A93"/>
          </a:solidFill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b="0" i="1" smtClean="0"/>
              <a:t>Paper Award Finalist</a:t>
            </a:r>
            <a:endParaRPr lang="en-US" sz="5400" b="0" i="1" dirty="0"/>
          </a:p>
        </p:txBody>
      </p:sp>
    </p:spTree>
    <p:extLst>
      <p:ext uri="{BB962C8B-B14F-4D97-AF65-F5344CB8AC3E}">
        <p14:creationId xmlns:p14="http://schemas.microsoft.com/office/powerpoint/2010/main" val="224258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0000">
        <p:circle/>
      </p:transition>
    </mc:Choice>
    <mc:Fallback>
      <p:transition spd="slow" advClick="0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23850" y="4019550"/>
            <a:ext cx="6590297" cy="2247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bg1"/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pPr>
              <a:lnSpc>
                <a:spcPct val="100000"/>
              </a:lnSpc>
            </a:pP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Fira Sans Book" charset="0"/>
              <a:ea typeface="Fira Sans Book" charset="0"/>
              <a:cs typeface="Fira Sans Book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1331510"/>
            <a:ext cx="12192000" cy="25096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6600" i="1" dirty="0">
                <a:solidFill>
                  <a:schemeClr val="tx1"/>
                </a:solidFill>
              </a:rPr>
              <a:t>Iron: Functional Encryption using Intel SGX</a:t>
            </a:r>
            <a:endParaRPr lang="en-US" sz="6600" i="1" dirty="0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083370"/>
            <a:ext cx="12192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/>
              <a:t>Ben </a:t>
            </a:r>
            <a:r>
              <a:rPr lang="en-US" sz="4400" dirty="0" err="1"/>
              <a:t>Fisch</a:t>
            </a:r>
            <a:r>
              <a:rPr lang="en-US" sz="4400" dirty="0"/>
              <a:t>, </a:t>
            </a:r>
            <a:r>
              <a:rPr lang="en-US" sz="4400" dirty="0" err="1"/>
              <a:t>Dhinakaran</a:t>
            </a:r>
            <a:r>
              <a:rPr lang="en-US" sz="4400" dirty="0"/>
              <a:t> </a:t>
            </a:r>
            <a:r>
              <a:rPr lang="en-US" sz="4400" dirty="0" err="1"/>
              <a:t>Vinayagamurthy</a:t>
            </a:r>
            <a:r>
              <a:rPr lang="en-US" sz="4400" dirty="0"/>
              <a:t>, Dan </a:t>
            </a:r>
            <a:r>
              <a:rPr lang="en-US" sz="4400" dirty="0" err="1"/>
              <a:t>Boneh</a:t>
            </a:r>
            <a:r>
              <a:rPr lang="en-US" sz="4400" dirty="0"/>
              <a:t>, Sergey </a:t>
            </a:r>
            <a:r>
              <a:rPr lang="en-US" sz="4400" dirty="0" err="1" smtClean="0"/>
              <a:t>Gorbunov</a:t>
            </a:r>
            <a:endParaRPr lang="en-US" sz="4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12192000" cy="1183440"/>
          </a:xfrm>
          <a:prstGeom prst="rect">
            <a:avLst/>
          </a:prstGeom>
          <a:solidFill>
            <a:srgbClr val="521A93"/>
          </a:solidFill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b="0" i="1" smtClean="0"/>
              <a:t>Paper Award Finalist</a:t>
            </a:r>
            <a:endParaRPr lang="en-US" sz="5400" b="0" i="1" dirty="0"/>
          </a:p>
        </p:txBody>
      </p:sp>
    </p:spTree>
    <p:extLst>
      <p:ext uri="{BB962C8B-B14F-4D97-AF65-F5344CB8AC3E}">
        <p14:creationId xmlns:p14="http://schemas.microsoft.com/office/powerpoint/2010/main" val="1385820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0000">
        <p:circle/>
      </p:transition>
    </mc:Choice>
    <mc:Fallback>
      <p:transition spd="slow" advClick="0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183440"/>
          </a:xfrm>
          <a:solidFill>
            <a:srgbClr val="521A93"/>
          </a:solidFill>
        </p:spPr>
        <p:txBody>
          <a:bodyPr>
            <a:noAutofit/>
          </a:bodyPr>
          <a:lstStyle/>
          <a:p>
            <a:pPr algn="ctr"/>
            <a:r>
              <a:rPr lang="en-US" sz="5400" b="0" i="1" dirty="0" smtClean="0"/>
              <a:t>Paper Award Finalist</a:t>
            </a:r>
            <a:endParaRPr lang="en-US" sz="5400" b="0" i="1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1503571"/>
            <a:ext cx="12192000" cy="25096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6600" i="1" dirty="0">
                <a:solidFill>
                  <a:schemeClr val="tx1"/>
                </a:solidFill>
              </a:rPr>
              <a:t>Scaling ORAM for Secure </a:t>
            </a:r>
            <a:r>
              <a:rPr lang="en-US" sz="6600" i="1" dirty="0" smtClean="0">
                <a:solidFill>
                  <a:schemeClr val="tx1"/>
                </a:solidFill>
              </a:rPr>
              <a:t>Computation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2267868" y="4098379"/>
            <a:ext cx="765626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/>
              <a:t>Jack </a:t>
            </a:r>
            <a:r>
              <a:rPr lang="en-US" sz="4400" dirty="0" err="1"/>
              <a:t>Doerner</a:t>
            </a:r>
            <a:r>
              <a:rPr lang="en-US" sz="4400" dirty="0"/>
              <a:t> </a:t>
            </a:r>
            <a:r>
              <a:rPr lang="en-US" sz="4400" dirty="0" smtClean="0"/>
              <a:t>			</a:t>
            </a:r>
            <a:r>
              <a:rPr lang="en-US" sz="4400" dirty="0" err="1" smtClean="0"/>
              <a:t>abhi</a:t>
            </a:r>
            <a:r>
              <a:rPr lang="en-US" sz="4400" dirty="0"/>
              <a:t> </a:t>
            </a:r>
            <a:r>
              <a:rPr lang="en-US" sz="4400" dirty="0" err="1"/>
              <a:t>shelat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995768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0000">
        <p:circle/>
      </p:transition>
    </mc:Choice>
    <mc:Fallback>
      <p:transition spd="slow" advClick="0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23850" y="4019550"/>
            <a:ext cx="6590297" cy="2247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bg1"/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pPr>
              <a:lnSpc>
                <a:spcPct val="100000"/>
              </a:lnSpc>
            </a:pP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Fira Sans Book" charset="0"/>
              <a:ea typeface="Fira Sans Book" charset="0"/>
              <a:cs typeface="Fira Sans Book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1490871"/>
            <a:ext cx="12192000" cy="25096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i="1" dirty="0">
                <a:solidFill>
                  <a:schemeClr val="tx1"/>
                </a:solidFill>
              </a:rPr>
              <a:t>The Return of </a:t>
            </a:r>
            <a:r>
              <a:rPr lang="en-US" i="1" dirty="0" smtClean="0">
                <a:solidFill>
                  <a:schemeClr val="tx1"/>
                </a:solidFill>
              </a:rPr>
              <a:t>Coppersmith’s </a:t>
            </a:r>
            <a:r>
              <a:rPr lang="en-US" i="1" dirty="0">
                <a:solidFill>
                  <a:schemeClr val="tx1"/>
                </a:solidFill>
              </a:rPr>
              <a:t>Attack: Practical Factorization of Widely Used RSA Moduli</a:t>
            </a:r>
            <a:endParaRPr lang="en-US" i="1" dirty="0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1571" y="4194800"/>
            <a:ext cx="10108858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 err="1"/>
              <a:t>Matus</a:t>
            </a:r>
            <a:r>
              <a:rPr lang="en-US" sz="4400" dirty="0"/>
              <a:t> </a:t>
            </a:r>
            <a:r>
              <a:rPr lang="en-US" sz="4400" dirty="0" err="1"/>
              <a:t>Nemec</a:t>
            </a:r>
            <a:r>
              <a:rPr lang="en-US" sz="4400" dirty="0"/>
              <a:t>, Marek Sys, Petr </a:t>
            </a:r>
            <a:r>
              <a:rPr lang="en-US" sz="4400" dirty="0" err="1"/>
              <a:t>Svenda</a:t>
            </a:r>
            <a:r>
              <a:rPr lang="en-US" sz="4400" dirty="0"/>
              <a:t>, </a:t>
            </a:r>
            <a:endParaRPr lang="en-US" sz="4400" dirty="0" smtClean="0"/>
          </a:p>
          <a:p>
            <a:pPr algn="ctr"/>
            <a:r>
              <a:rPr lang="en-US" sz="4400" dirty="0" err="1" smtClean="0"/>
              <a:t>Dusan</a:t>
            </a:r>
            <a:r>
              <a:rPr lang="en-US" sz="4400" dirty="0"/>
              <a:t> </a:t>
            </a:r>
            <a:r>
              <a:rPr lang="en-US" sz="4400" dirty="0" err="1"/>
              <a:t>Klinec</a:t>
            </a:r>
            <a:r>
              <a:rPr lang="en-US" sz="4400" dirty="0"/>
              <a:t>, </a:t>
            </a:r>
            <a:r>
              <a:rPr lang="en-US" sz="4400" dirty="0" err="1"/>
              <a:t>Vashek</a:t>
            </a:r>
            <a:r>
              <a:rPr lang="en-US" sz="4400" dirty="0"/>
              <a:t> </a:t>
            </a:r>
            <a:r>
              <a:rPr lang="en-US" sz="4400" dirty="0" err="1" smtClean="0"/>
              <a:t>Matyas</a:t>
            </a:r>
            <a:endParaRPr lang="en-US" sz="4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12192000" cy="1183440"/>
          </a:xfrm>
          <a:prstGeom prst="rect">
            <a:avLst/>
          </a:prstGeom>
          <a:solidFill>
            <a:srgbClr val="521A93"/>
          </a:solidFill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b="0" i="1" smtClean="0"/>
              <a:t>Paper Award Finalist</a:t>
            </a:r>
            <a:endParaRPr lang="en-US" sz="5400" b="0" i="1" dirty="0"/>
          </a:p>
        </p:txBody>
      </p:sp>
    </p:spTree>
    <p:extLst>
      <p:ext uri="{BB962C8B-B14F-4D97-AF65-F5344CB8AC3E}">
        <p14:creationId xmlns:p14="http://schemas.microsoft.com/office/powerpoint/2010/main" val="1864737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0000">
        <p:circle/>
      </p:transition>
    </mc:Choice>
    <mc:Fallback>
      <p:transition spd="slow" advClick="0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23850" y="4019550"/>
            <a:ext cx="6590297" cy="2247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bg1"/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pPr>
              <a:lnSpc>
                <a:spcPct val="100000"/>
              </a:lnSpc>
            </a:pP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Fira Sans Book" charset="0"/>
              <a:ea typeface="Fira Sans Book" charset="0"/>
              <a:cs typeface="Fira Sans Book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1490871"/>
            <a:ext cx="12192000" cy="25096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i="1" dirty="0">
                <a:solidFill>
                  <a:schemeClr val="tx1"/>
                </a:solidFill>
              </a:rPr>
              <a:t>Better Bounds for Block Cipher Modes of Operation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ctr"/>
            <a:r>
              <a:rPr lang="en-US" i="1" dirty="0" smtClean="0">
                <a:solidFill>
                  <a:schemeClr val="tx1"/>
                </a:solidFill>
              </a:rPr>
              <a:t>via </a:t>
            </a:r>
            <a:r>
              <a:rPr lang="en-US" i="1" dirty="0">
                <a:solidFill>
                  <a:schemeClr val="tx1"/>
                </a:solidFill>
              </a:rPr>
              <a:t>Nonce-Based Key Derivation</a:t>
            </a:r>
            <a:endParaRPr lang="en-US" i="1" dirty="0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05402" y="4326979"/>
            <a:ext cx="858119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/>
              <a:t>Shay </a:t>
            </a:r>
            <a:r>
              <a:rPr lang="en-US" sz="4400" dirty="0" err="1" smtClean="0"/>
              <a:t>Gueron</a:t>
            </a:r>
            <a:r>
              <a:rPr lang="en-US" sz="4400" dirty="0"/>
              <a:t> </a:t>
            </a:r>
            <a:r>
              <a:rPr lang="en-US" sz="4400" dirty="0" smtClean="0"/>
              <a:t>        Yehuda</a:t>
            </a:r>
            <a:r>
              <a:rPr lang="en-US" sz="4400" dirty="0"/>
              <a:t> </a:t>
            </a:r>
            <a:r>
              <a:rPr lang="en-US" sz="4400" dirty="0" smtClean="0"/>
              <a:t>Lindell</a:t>
            </a:r>
            <a:endParaRPr lang="en-US" sz="4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12192000" cy="1183440"/>
          </a:xfrm>
          <a:prstGeom prst="rect">
            <a:avLst/>
          </a:prstGeom>
          <a:solidFill>
            <a:srgbClr val="521A93"/>
          </a:solidFill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b="0" i="1" smtClean="0"/>
              <a:t>Paper Award Finalist</a:t>
            </a:r>
            <a:endParaRPr lang="en-US" sz="5400" b="0" i="1" dirty="0"/>
          </a:p>
        </p:txBody>
      </p:sp>
    </p:spTree>
    <p:extLst>
      <p:ext uri="{BB962C8B-B14F-4D97-AF65-F5344CB8AC3E}">
        <p14:creationId xmlns:p14="http://schemas.microsoft.com/office/powerpoint/2010/main" val="155983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0000">
        <p:circle/>
      </p:transition>
    </mc:Choice>
    <mc:Fallback>
      <p:transition spd="slow" advClick="0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23850" y="4019550"/>
            <a:ext cx="6590297" cy="2247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bg1"/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pPr>
              <a:lnSpc>
                <a:spcPct val="100000"/>
              </a:lnSpc>
            </a:pP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Fira Sans Book" charset="0"/>
              <a:ea typeface="Fira Sans Book" charset="0"/>
              <a:cs typeface="Fira Sans Book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1427371"/>
            <a:ext cx="12192000" cy="25096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6600" i="1" dirty="0">
                <a:solidFill>
                  <a:schemeClr val="tx1"/>
                </a:solidFill>
              </a:rPr>
              <a:t>How Unique is Your .onion? </a:t>
            </a:r>
            <a:endParaRPr lang="en-US" sz="6600" i="1" dirty="0" smtClean="0">
              <a:solidFill>
                <a:schemeClr val="tx1"/>
              </a:solidFill>
            </a:endParaRPr>
          </a:p>
          <a:p>
            <a:pPr algn="ctr"/>
            <a:r>
              <a:rPr lang="en-US" sz="4800" i="1" dirty="0" smtClean="0">
                <a:solidFill>
                  <a:schemeClr val="tx1"/>
                </a:solidFill>
              </a:rPr>
              <a:t>An </a:t>
            </a:r>
            <a:r>
              <a:rPr lang="en-US" sz="4800" i="1" dirty="0">
                <a:solidFill>
                  <a:schemeClr val="tx1"/>
                </a:solidFill>
              </a:rPr>
              <a:t>Analysis of the </a:t>
            </a:r>
            <a:r>
              <a:rPr lang="en-US" sz="4800" i="1" dirty="0" err="1">
                <a:solidFill>
                  <a:schemeClr val="tx1"/>
                </a:solidFill>
              </a:rPr>
              <a:t>Fingerprintability</a:t>
            </a:r>
            <a:r>
              <a:rPr lang="en-US" sz="4800" i="1" dirty="0">
                <a:solidFill>
                  <a:schemeClr val="tx1"/>
                </a:solidFill>
              </a:rPr>
              <a:t> </a:t>
            </a:r>
            <a:endParaRPr lang="en-US" sz="4800" i="1" dirty="0" smtClean="0">
              <a:solidFill>
                <a:schemeClr val="tx1"/>
              </a:solidFill>
            </a:endParaRPr>
          </a:p>
          <a:p>
            <a:pPr algn="ctr"/>
            <a:r>
              <a:rPr lang="en-US" sz="4800" i="1" dirty="0" smtClean="0">
                <a:solidFill>
                  <a:schemeClr val="tx1"/>
                </a:solidFill>
              </a:rPr>
              <a:t>of </a:t>
            </a:r>
            <a:r>
              <a:rPr lang="en-US" sz="4800" i="1" dirty="0">
                <a:solidFill>
                  <a:schemeClr val="tx1"/>
                </a:solidFill>
              </a:rPr>
              <a:t>Tor Onion Services</a:t>
            </a:r>
            <a:endParaRPr lang="en-US" sz="4800" i="1" dirty="0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4684" y="4047579"/>
            <a:ext cx="11482631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/>
              <a:t>Rebekah </a:t>
            </a:r>
            <a:r>
              <a:rPr lang="en-US" sz="4400" dirty="0" err="1"/>
              <a:t>Overdorf</a:t>
            </a:r>
            <a:r>
              <a:rPr lang="en-US" sz="4400" dirty="0"/>
              <a:t>, Marc Juarez, </a:t>
            </a:r>
            <a:r>
              <a:rPr lang="en-US" sz="4400" dirty="0" err="1" smtClean="0"/>
              <a:t>Gunes</a:t>
            </a:r>
            <a:r>
              <a:rPr lang="en-US" sz="4400" dirty="0"/>
              <a:t> </a:t>
            </a:r>
            <a:r>
              <a:rPr lang="en-US" sz="4400" dirty="0" err="1"/>
              <a:t>Acar</a:t>
            </a:r>
            <a:r>
              <a:rPr lang="en-US" sz="4400" dirty="0"/>
              <a:t>, </a:t>
            </a:r>
            <a:endParaRPr lang="en-US" sz="4400" dirty="0" smtClean="0"/>
          </a:p>
          <a:p>
            <a:pPr algn="ctr"/>
            <a:r>
              <a:rPr lang="en-US" sz="4400" dirty="0" smtClean="0"/>
              <a:t>Rachel</a:t>
            </a:r>
            <a:r>
              <a:rPr lang="en-US" sz="4400" dirty="0"/>
              <a:t> </a:t>
            </a:r>
            <a:r>
              <a:rPr lang="en-US" sz="4400" dirty="0" err="1"/>
              <a:t>Greenstadt</a:t>
            </a:r>
            <a:r>
              <a:rPr lang="en-US" sz="4400" dirty="0"/>
              <a:t>, Claudia Diaz</a:t>
            </a:r>
          </a:p>
          <a:p>
            <a:pPr algn="ctr"/>
            <a:endParaRPr lang="en-US" sz="4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12192000" cy="1183440"/>
          </a:xfrm>
          <a:prstGeom prst="rect">
            <a:avLst/>
          </a:prstGeom>
          <a:solidFill>
            <a:srgbClr val="521A93"/>
          </a:solidFill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b="0" i="1" smtClean="0"/>
              <a:t>Paper Award Finalist</a:t>
            </a:r>
            <a:endParaRPr lang="en-US" sz="5400" b="0" i="1" dirty="0"/>
          </a:p>
        </p:txBody>
      </p:sp>
    </p:spTree>
    <p:extLst>
      <p:ext uri="{BB962C8B-B14F-4D97-AF65-F5344CB8AC3E}">
        <p14:creationId xmlns:p14="http://schemas.microsoft.com/office/powerpoint/2010/main" val="1460659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7000">
        <p:circle/>
      </p:transition>
    </mc:Choice>
    <mc:Fallback>
      <p:transition spd="slow" advClick="0" advTm="7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23850" y="4019550"/>
            <a:ext cx="6590297" cy="2247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bg1"/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pPr>
              <a:lnSpc>
                <a:spcPct val="100000"/>
              </a:lnSpc>
            </a:pP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Fira Sans Book" charset="0"/>
              <a:ea typeface="Fira Sans Book" charset="0"/>
              <a:cs typeface="Fira Sans Book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1344210"/>
            <a:ext cx="12192000" cy="25096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6600" i="1" dirty="0">
                <a:solidFill>
                  <a:schemeClr val="tx1"/>
                </a:solidFill>
              </a:rPr>
              <a:t>Key Reinstallation Attacks: </a:t>
            </a:r>
            <a:endParaRPr lang="en-US" sz="6600" i="1" dirty="0" smtClean="0">
              <a:solidFill>
                <a:schemeClr val="tx1"/>
              </a:solidFill>
            </a:endParaRPr>
          </a:p>
          <a:p>
            <a:pPr algn="ctr"/>
            <a:r>
              <a:rPr lang="en-US" sz="5400" i="1" dirty="0" smtClean="0">
                <a:solidFill>
                  <a:schemeClr val="tx1"/>
                </a:solidFill>
              </a:rPr>
              <a:t>Forcing </a:t>
            </a:r>
            <a:r>
              <a:rPr lang="en-US" sz="5400" i="1" dirty="0">
                <a:solidFill>
                  <a:schemeClr val="tx1"/>
                </a:solidFill>
              </a:rPr>
              <a:t>Nonce Reuse in WPA2</a:t>
            </a:r>
            <a:endParaRPr lang="en-US" sz="5400" i="1" dirty="0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81408" y="4047039"/>
            <a:ext cx="942918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 err="1"/>
              <a:t>Mathy</a:t>
            </a:r>
            <a:r>
              <a:rPr lang="en-US" sz="4400" dirty="0"/>
              <a:t> </a:t>
            </a:r>
            <a:r>
              <a:rPr lang="en-US" sz="4400" dirty="0" err="1" smtClean="0"/>
              <a:t>Vanhoef</a:t>
            </a:r>
            <a:r>
              <a:rPr lang="en-US" sz="4400" dirty="0" smtClean="0"/>
              <a:t>           Frank</a:t>
            </a:r>
            <a:r>
              <a:rPr lang="en-US" sz="4400" dirty="0"/>
              <a:t> </a:t>
            </a:r>
            <a:r>
              <a:rPr lang="en-US" sz="4400" dirty="0" err="1" smtClean="0"/>
              <a:t>Piessens</a:t>
            </a:r>
            <a:endParaRPr lang="en-US" sz="44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0"/>
            <a:ext cx="12192000" cy="1183440"/>
          </a:xfrm>
          <a:prstGeom prst="rect">
            <a:avLst/>
          </a:prstGeom>
          <a:solidFill>
            <a:srgbClr val="521A93"/>
          </a:solidFill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b="0" i="1" smtClean="0"/>
              <a:t>Paper Award Finalist</a:t>
            </a:r>
            <a:endParaRPr lang="en-US" sz="5400" b="0" i="1" dirty="0"/>
          </a:p>
        </p:txBody>
      </p:sp>
    </p:spTree>
    <p:extLst>
      <p:ext uri="{BB962C8B-B14F-4D97-AF65-F5344CB8AC3E}">
        <p14:creationId xmlns:p14="http://schemas.microsoft.com/office/powerpoint/2010/main" val="2038948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0000">
        <p:circle/>
      </p:transition>
    </mc:Choice>
    <mc:Fallback>
      <p:transition spd="slow" advClick="0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23850" y="4019550"/>
            <a:ext cx="6590297" cy="2247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bg1"/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pPr>
              <a:lnSpc>
                <a:spcPct val="100000"/>
              </a:lnSpc>
            </a:pP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Fira Sans Book" charset="0"/>
              <a:ea typeface="Fira Sans Book" charset="0"/>
              <a:cs typeface="Fira Sans Book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1407710"/>
            <a:ext cx="12192000" cy="25096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i="1" dirty="0">
                <a:solidFill>
                  <a:schemeClr val="tx1"/>
                </a:solidFill>
              </a:rPr>
              <a:t>On the Power of Optical Contactless Probing: </a:t>
            </a:r>
            <a:r>
              <a:rPr lang="en-US" sz="5400" i="1" dirty="0" smtClean="0">
                <a:solidFill>
                  <a:schemeClr val="tx1"/>
                </a:solidFill>
              </a:rPr>
              <a:t>Attacking </a:t>
            </a:r>
            <a:r>
              <a:rPr lang="en-US" sz="5400" i="1" dirty="0" err="1">
                <a:solidFill>
                  <a:schemeClr val="tx1"/>
                </a:solidFill>
              </a:rPr>
              <a:t>Bitstream</a:t>
            </a:r>
            <a:r>
              <a:rPr lang="en-US" sz="5400" i="1" dirty="0">
                <a:solidFill>
                  <a:schemeClr val="tx1"/>
                </a:solidFill>
              </a:rPr>
              <a:t> Encryption of FPGAs</a:t>
            </a:r>
            <a:endParaRPr lang="en-US" sz="5400" i="1" dirty="0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59570"/>
            <a:ext cx="121920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 err="1"/>
              <a:t>Shahin</a:t>
            </a:r>
            <a:r>
              <a:rPr lang="en-US" sz="4400" dirty="0"/>
              <a:t> Tajik, </a:t>
            </a:r>
            <a:r>
              <a:rPr lang="en-US" sz="4400" dirty="0" err="1"/>
              <a:t>Heiko</a:t>
            </a:r>
            <a:r>
              <a:rPr lang="en-US" sz="4400" dirty="0"/>
              <a:t> </a:t>
            </a:r>
            <a:r>
              <a:rPr lang="en-US" sz="4400" dirty="0" err="1"/>
              <a:t>Lohrke</a:t>
            </a:r>
            <a:r>
              <a:rPr lang="en-US" sz="4400" dirty="0"/>
              <a:t>, </a:t>
            </a:r>
            <a:endParaRPr lang="en-US" sz="4400" dirty="0" smtClean="0"/>
          </a:p>
          <a:p>
            <a:pPr algn="ctr"/>
            <a:r>
              <a:rPr lang="en-US" sz="4400" dirty="0" smtClean="0"/>
              <a:t>Jean-Pierre</a:t>
            </a:r>
            <a:r>
              <a:rPr lang="en-US" sz="4400" dirty="0"/>
              <a:t> Seifert, Christian </a:t>
            </a:r>
            <a:r>
              <a:rPr lang="en-US" sz="4400" dirty="0" err="1"/>
              <a:t>Boit</a:t>
            </a:r>
            <a:endParaRPr lang="en-US" sz="4400" dirty="0"/>
          </a:p>
          <a:p>
            <a:pPr algn="ctr"/>
            <a:endParaRPr lang="en-US" sz="4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12192000" cy="1183440"/>
          </a:xfrm>
          <a:prstGeom prst="rect">
            <a:avLst/>
          </a:prstGeom>
          <a:solidFill>
            <a:srgbClr val="521A93"/>
          </a:solidFill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b="0" i="1" smtClean="0"/>
              <a:t>Paper Award Finalist</a:t>
            </a:r>
            <a:endParaRPr lang="en-US" sz="5400" b="0" i="1" dirty="0"/>
          </a:p>
        </p:txBody>
      </p:sp>
    </p:spTree>
    <p:extLst>
      <p:ext uri="{BB962C8B-B14F-4D97-AF65-F5344CB8AC3E}">
        <p14:creationId xmlns:p14="http://schemas.microsoft.com/office/powerpoint/2010/main" val="1931648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0000">
        <p:circle/>
      </p:transition>
    </mc:Choice>
    <mc:Fallback>
      <p:transition spd="slow" advClick="0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23850" y="4019550"/>
            <a:ext cx="6590297" cy="2247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bg1"/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pPr>
              <a:lnSpc>
                <a:spcPct val="100000"/>
              </a:lnSpc>
            </a:pP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Fira Sans Book" charset="0"/>
              <a:ea typeface="Fira Sans Book" charset="0"/>
              <a:cs typeface="Fira Sans Book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1293410"/>
            <a:ext cx="12192000" cy="25096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6600" i="1" dirty="0" err="1">
                <a:solidFill>
                  <a:schemeClr val="tx1"/>
                </a:solidFill>
              </a:rPr>
              <a:t>DolphinAttack</a:t>
            </a:r>
            <a:r>
              <a:rPr lang="en-US" sz="6600" i="1" dirty="0">
                <a:solidFill>
                  <a:schemeClr val="tx1"/>
                </a:solidFill>
              </a:rPr>
              <a:t>:</a:t>
            </a:r>
            <a:r>
              <a:rPr lang="en-US" sz="5400" i="1" dirty="0">
                <a:solidFill>
                  <a:schemeClr val="tx1"/>
                </a:solidFill>
              </a:rPr>
              <a:t> </a:t>
            </a:r>
            <a:endParaRPr lang="en-US" sz="5400" i="1" dirty="0" smtClean="0">
              <a:solidFill>
                <a:schemeClr val="tx1"/>
              </a:solidFill>
            </a:endParaRPr>
          </a:p>
          <a:p>
            <a:pPr algn="ctr"/>
            <a:r>
              <a:rPr lang="en-US" sz="5400" i="1" dirty="0" smtClean="0">
                <a:solidFill>
                  <a:schemeClr val="tx1"/>
                </a:solidFill>
              </a:rPr>
              <a:t>Inaudible </a:t>
            </a:r>
            <a:r>
              <a:rPr lang="en-US" sz="5400" i="1" dirty="0">
                <a:solidFill>
                  <a:schemeClr val="tx1"/>
                </a:solidFill>
              </a:rPr>
              <a:t>Voice Commands</a:t>
            </a:r>
            <a:endParaRPr lang="en-US" sz="5400" i="1" dirty="0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045270"/>
            <a:ext cx="12192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 err="1"/>
              <a:t>Guoming</a:t>
            </a:r>
            <a:r>
              <a:rPr lang="en-US" sz="4400" dirty="0"/>
              <a:t> Zhang, Chen Yan, </a:t>
            </a:r>
            <a:r>
              <a:rPr lang="en-US" sz="4400" dirty="0" err="1"/>
              <a:t>Xiaoyu</a:t>
            </a:r>
            <a:r>
              <a:rPr lang="en-US" sz="4400" dirty="0"/>
              <a:t> Ji, </a:t>
            </a:r>
            <a:r>
              <a:rPr lang="en-US" sz="4400" dirty="0" err="1"/>
              <a:t>Tianchen</a:t>
            </a:r>
            <a:r>
              <a:rPr lang="en-US" sz="4400" dirty="0"/>
              <a:t> Zhang, </a:t>
            </a:r>
            <a:r>
              <a:rPr lang="en-US" sz="4400" dirty="0" err="1"/>
              <a:t>Taimin</a:t>
            </a:r>
            <a:r>
              <a:rPr lang="en-US" sz="4400" dirty="0"/>
              <a:t> Zhang, </a:t>
            </a:r>
            <a:r>
              <a:rPr lang="en-US" sz="4400" dirty="0" err="1"/>
              <a:t>Wenyuan</a:t>
            </a:r>
            <a:r>
              <a:rPr lang="en-US" sz="4400" dirty="0"/>
              <a:t> </a:t>
            </a:r>
            <a:r>
              <a:rPr lang="en-US" sz="4400" dirty="0" smtClean="0"/>
              <a:t>Xu</a:t>
            </a:r>
            <a:endParaRPr lang="en-US" sz="4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12192000" cy="1183440"/>
          </a:xfrm>
          <a:prstGeom prst="rect">
            <a:avLst/>
          </a:prstGeom>
          <a:solidFill>
            <a:srgbClr val="521A93"/>
          </a:solidFill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b="0" i="1" smtClean="0"/>
              <a:t>Paper Award Finalist</a:t>
            </a:r>
            <a:endParaRPr lang="en-US" sz="5400" b="0" i="1" dirty="0"/>
          </a:p>
        </p:txBody>
      </p:sp>
    </p:spTree>
    <p:extLst>
      <p:ext uri="{BB962C8B-B14F-4D97-AF65-F5344CB8AC3E}">
        <p14:creationId xmlns:p14="http://schemas.microsoft.com/office/powerpoint/2010/main" val="1737268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0000">
        <p:circle/>
      </p:transition>
    </mc:Choice>
    <mc:Fallback>
      <p:transition spd="slow" advClick="0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23850" y="4019550"/>
            <a:ext cx="6590297" cy="22479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bg1"/>
                </a:solid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pPr>
              <a:lnSpc>
                <a:spcPct val="100000"/>
              </a:lnSpc>
            </a:pPr>
            <a:endParaRPr lang="en-US" sz="4000" dirty="0">
              <a:solidFill>
                <a:schemeClr val="accent4">
                  <a:lumMod val="20000"/>
                  <a:lumOff val="80000"/>
                </a:schemeClr>
              </a:solidFill>
              <a:latin typeface="Fira Sans Book" charset="0"/>
              <a:ea typeface="Fira Sans Book" charset="0"/>
              <a:cs typeface="Fira Sans Book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1356910"/>
            <a:ext cx="12192000" cy="25096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i="1" dirty="0">
                <a:solidFill>
                  <a:schemeClr val="tx1"/>
                </a:solidFill>
              </a:rPr>
              <a:t>Authenticated Garbling and Efficient Maliciously Secure </a:t>
            </a:r>
            <a:endParaRPr lang="en-US" sz="5400" i="1" dirty="0" smtClean="0">
              <a:solidFill>
                <a:schemeClr val="tx1"/>
              </a:solidFill>
            </a:endParaRPr>
          </a:p>
          <a:p>
            <a:pPr algn="ctr"/>
            <a:r>
              <a:rPr lang="en-US" sz="5400" i="1" dirty="0" smtClean="0">
                <a:solidFill>
                  <a:schemeClr val="tx1"/>
                </a:solidFill>
              </a:rPr>
              <a:t>Two-Party </a:t>
            </a:r>
            <a:r>
              <a:rPr lang="en-US" sz="5400" i="1" dirty="0">
                <a:solidFill>
                  <a:schemeClr val="tx1"/>
                </a:solidFill>
              </a:rPr>
              <a:t>Computation</a:t>
            </a:r>
            <a:endParaRPr lang="en-US" sz="5400" i="1" dirty="0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108770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/>
              <a:t>Xiao Wang, Samuel </a:t>
            </a:r>
            <a:r>
              <a:rPr lang="en-US" sz="4400" dirty="0" err="1"/>
              <a:t>Ranellucci</a:t>
            </a:r>
            <a:r>
              <a:rPr lang="en-US" sz="4400" dirty="0"/>
              <a:t>, Jonathan </a:t>
            </a:r>
            <a:r>
              <a:rPr lang="en-US" sz="4400" dirty="0" smtClean="0"/>
              <a:t>Katz</a:t>
            </a:r>
            <a:endParaRPr lang="en-US" sz="4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12192000" cy="1183440"/>
          </a:xfrm>
          <a:prstGeom prst="rect">
            <a:avLst/>
          </a:prstGeom>
          <a:solidFill>
            <a:srgbClr val="521A93"/>
          </a:solidFill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bg1"/>
                </a:solidFill>
                <a:latin typeface="Fira Sans SemiBold" charset="0"/>
                <a:ea typeface="Fira Sans SemiBold" charset="0"/>
                <a:cs typeface="Fira Sans SemiBold" charset="0"/>
              </a:defRPr>
            </a:lvl1pPr>
          </a:lstStyle>
          <a:p>
            <a:pPr algn="ctr"/>
            <a:r>
              <a:rPr lang="en-US" sz="5400" b="0" i="1" smtClean="0"/>
              <a:t>Paper Award Finalist</a:t>
            </a:r>
            <a:endParaRPr lang="en-US" sz="5400" b="0" i="1" dirty="0"/>
          </a:p>
        </p:txBody>
      </p:sp>
    </p:spTree>
    <p:extLst>
      <p:ext uri="{BB962C8B-B14F-4D97-AF65-F5344CB8AC3E}">
        <p14:creationId xmlns:p14="http://schemas.microsoft.com/office/powerpoint/2010/main" val="2047442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10000">
        <p:circle/>
      </p:transition>
    </mc:Choice>
    <mc:Fallback>
      <p:transition spd="slow" advClick="0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777A"/>
      </a:hlink>
      <a:folHlink>
        <a:srgbClr val="007779"/>
      </a:folHlink>
    </a:clrScheme>
    <a:fontScheme name="Custom 1">
      <a:majorFont>
        <a:latin typeface="Fira Sans"/>
        <a:ea typeface=""/>
        <a:cs typeface=""/>
      </a:majorFont>
      <a:minorFont>
        <a:latin typeface="Fir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ria-reformatted" id="{6939C278-56AA-AC4D-927A-A368F21001F4}" vid="{0A41C576-70C8-384C-8616-ECCA2751D6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27284</TotalTime>
  <Words>160</Words>
  <Application>Microsoft Macintosh PowerPoint</Application>
  <PresentationFormat>Widescreen</PresentationFormat>
  <Paragraphs>58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Fira Sans Regular</vt:lpstr>
      <vt:lpstr>Arial</vt:lpstr>
      <vt:lpstr>Fira Sans</vt:lpstr>
      <vt:lpstr>Fira Sans Book</vt:lpstr>
      <vt:lpstr>Fira Sans Medium</vt:lpstr>
      <vt:lpstr>Fira Sans SemiBold</vt:lpstr>
      <vt:lpstr>Helvetica</vt:lpstr>
      <vt:lpstr>Office Theme</vt:lpstr>
      <vt:lpstr>ACM CCS 2017 Banquet</vt:lpstr>
      <vt:lpstr>Paper Award Finalist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CCS 2017 PC Chairs Welcome</dc:title>
  <dc:subject/>
  <dc:creator>David Evans</dc:creator>
  <cp:keywords/>
  <dc:description/>
  <cp:lastModifiedBy>David Evans</cp:lastModifiedBy>
  <cp:revision>285</cp:revision>
  <dcterms:created xsi:type="dcterms:W3CDTF">2017-05-13T17:39:38Z</dcterms:created>
  <dcterms:modified xsi:type="dcterms:W3CDTF">2017-11-01T14:47:56Z</dcterms:modified>
  <cp:category/>
</cp:coreProperties>
</file>

<file path=docProps/thumbnail.jpeg>
</file>